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3"/>
  </p:notesMasterIdLst>
  <p:sldIdLst>
    <p:sldId id="257" r:id="rId3"/>
    <p:sldId id="269" r:id="rId4"/>
    <p:sldId id="270" r:id="rId5"/>
    <p:sldId id="273" r:id="rId6"/>
    <p:sldId id="274" r:id="rId7"/>
    <p:sldId id="262" r:id="rId8"/>
    <p:sldId id="263" r:id="rId9"/>
    <p:sldId id="264" r:id="rId10"/>
    <p:sldId id="265" r:id="rId11"/>
    <p:sldId id="259" r:id="rId12"/>
  </p:sldIdLst>
  <p:sldSz cx="9144000" cy="5143500" type="screen16x9"/>
  <p:notesSz cx="6858000" cy="9144000"/>
  <p:embeddedFontLst>
    <p:embeddedFont>
      <p:font typeface="Audiowide" panose="02000503000000020004" pitchFamily="2" charset="0"/>
      <p:regular r:id="rId14"/>
    </p:embeddedFont>
    <p:embeddedFont>
      <p:font typeface="Helvetica Neue Light" panose="02000403000000020004" pitchFamily="2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83"/>
    <a:srgbClr val="527789"/>
    <a:srgbClr val="5B8191"/>
    <a:srgbClr val="FF96D5"/>
    <a:srgbClr val="42416D"/>
    <a:srgbClr val="290E48"/>
    <a:srgbClr val="AD0461"/>
    <a:srgbClr val="04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/>
    <p:restoredTop sz="95015"/>
  </p:normalViewPr>
  <p:slideViewPr>
    <p:cSldViewPr snapToGrid="0">
      <p:cViewPr varScale="1">
        <p:scale>
          <a:sx n="142" d="100"/>
          <a:sy n="142" d="100"/>
        </p:scale>
        <p:origin x="4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71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41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97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373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cfdbd56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87cfdbd56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‹N›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svg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Team TIDE</a:t>
            </a:r>
            <a:endParaRPr sz="4000" b="0" u="none" strike="noStrike" cap="none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Technical implementation 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0388B876-C12A-4FB2-9036-6D617791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3" y="1177289"/>
            <a:ext cx="8978654" cy="3430925"/>
          </a:xfrm>
          <a:prstGeom prst="rect">
            <a:avLst/>
          </a:prstGeom>
        </p:spPr>
      </p:pic>
      <p:sp>
        <p:nvSpPr>
          <p:cNvPr id="41" name="Google Shape;163;p34">
            <a:extLst>
              <a:ext uri="{FF2B5EF4-FFF2-40B4-BE49-F238E27FC236}">
                <a16:creationId xmlns:a16="http://schemas.microsoft.com/office/drawing/2014/main" id="{553531BD-CE2C-A7AA-2BC9-742910C07F54}"/>
              </a:ext>
            </a:extLst>
          </p:cNvPr>
          <p:cNvSpPr txBox="1">
            <a:spLocks/>
          </p:cNvSpPr>
          <p:nvPr/>
        </p:nvSpPr>
        <p:spPr>
          <a:xfrm rot="20413587">
            <a:off x="975876" y="3808441"/>
            <a:ext cx="861643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3200" b="1" dirty="0">
                <a:solidFill>
                  <a:srgbClr val="FF0000"/>
                </a:solidFill>
              </a:rPr>
              <a:t>In case </a:t>
            </a:r>
            <a:r>
              <a:rPr lang="it-IT" sz="3200" b="1" dirty="0" err="1">
                <a:solidFill>
                  <a:srgbClr val="FF0000"/>
                </a:solidFill>
              </a:rPr>
              <a:t>we</a:t>
            </a:r>
            <a:r>
              <a:rPr lang="it-IT" sz="3200" b="1" dirty="0">
                <a:solidFill>
                  <a:srgbClr val="FF0000"/>
                </a:solidFill>
              </a:rPr>
              <a:t> are in the </a:t>
            </a:r>
            <a:r>
              <a:rPr lang="it-IT" sz="3200" b="1" dirty="0" err="1">
                <a:solidFill>
                  <a:srgbClr val="FF0000"/>
                </a:solidFill>
              </a:rPr>
              <a:t>finalists</a:t>
            </a:r>
            <a:r>
              <a:rPr lang="it-IT" sz="3200" b="1" dirty="0">
                <a:solidFill>
                  <a:srgbClr val="FF0000"/>
                </a:solidFill>
              </a:rPr>
              <a:t> make </a:t>
            </a:r>
            <a:r>
              <a:rPr lang="it-IT" sz="3200" b="1" dirty="0" err="1">
                <a:solidFill>
                  <a:srgbClr val="FF0000"/>
                </a:solidFill>
              </a:rPr>
              <a:t>nicer</a:t>
            </a:r>
            <a:r>
              <a:rPr lang="it-IT" sz="3200" b="1" dirty="0">
                <a:solidFill>
                  <a:srgbClr val="FF0000"/>
                </a:solidFill>
              </a:rPr>
              <a:t>!!!</a:t>
            </a:r>
            <a:endParaRPr lang="it-IT" sz="3200" b="1" dirty="0">
              <a:solidFill>
                <a:srgbClr val="FF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Initial problem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73710" y="851813"/>
            <a:ext cx="7686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you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ever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used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Google 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Maps or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Waze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y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all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know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that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feeling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too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well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…</a:t>
            </a:r>
          </a:p>
          <a:p>
            <a:pPr algn="l"/>
            <a:endParaRPr lang="it-IT" sz="1600" b="0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2" name="Immagine 1" descr="Immagine che contiene veicolo, automobile, persona, Veicolo terrestre&#10;&#10;Descrizione generata automaticamente">
            <a:extLst>
              <a:ext uri="{FF2B5EF4-FFF2-40B4-BE49-F238E27FC236}">
                <a16:creationId xmlns:a16="http://schemas.microsoft.com/office/drawing/2014/main" id="{5543C0D3-0C48-7C5F-E047-3C568FF6D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79" b="19242"/>
          <a:stretch/>
        </p:blipFill>
        <p:spPr>
          <a:xfrm>
            <a:off x="545459" y="1341414"/>
            <a:ext cx="3447119" cy="22571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C2EE80-574F-2D21-CF49-B3EC1AA3E649}"/>
              </a:ext>
            </a:extLst>
          </p:cNvPr>
          <p:cNvSpPr txBox="1"/>
          <p:nvPr/>
        </p:nvSpPr>
        <p:spPr>
          <a:xfrm>
            <a:off x="467627" y="3767552"/>
            <a:ext cx="77710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Manually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confirming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an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like a car crash,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still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annoying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distracting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and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potentially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dangerous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. 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r>
              <a:rPr lang="it-IT" sz="1400" b="1" dirty="0">
                <a:solidFill>
                  <a:srgbClr val="1D1C1D"/>
                </a:solidFill>
                <a:latin typeface="+mn-lt"/>
              </a:rPr>
              <a:t>Half the time, the event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isn’t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even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anymore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!</a:t>
            </a:r>
            <a:endParaRPr lang="it-IT" sz="1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A28F2C-5DC9-1BD7-AE5E-12F835107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160" y="1341413"/>
            <a:ext cx="3378286" cy="22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1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Our solution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58573" y="971550"/>
            <a:ext cx="809695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What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your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car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could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do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this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automatically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for </a:t>
            </a:r>
            <a:r>
              <a:rPr lang="it-IT" sz="2400" b="1" dirty="0" err="1">
                <a:solidFill>
                  <a:srgbClr val="1D1C1D"/>
                </a:solidFill>
                <a:latin typeface="+mn-lt"/>
              </a:rPr>
              <a:t>you</a:t>
            </a:r>
            <a:r>
              <a:rPr lang="it-IT" sz="2400" b="1" dirty="0">
                <a:solidFill>
                  <a:srgbClr val="1D1C1D"/>
                </a:solidFill>
                <a:latin typeface="+mn-lt"/>
              </a:rPr>
              <a:t>?</a:t>
            </a:r>
            <a:endParaRPr lang="it-IT" sz="2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sp>
        <p:nvSpPr>
          <p:cNvPr id="2" name="Google Shape;157;p33">
            <a:extLst>
              <a:ext uri="{FF2B5EF4-FFF2-40B4-BE49-F238E27FC236}">
                <a16:creationId xmlns:a16="http://schemas.microsoft.com/office/drawing/2014/main" id="{6CAC24B3-2DDA-4245-DB8F-F21B4A658A1C}"/>
              </a:ext>
            </a:extLst>
          </p:cNvPr>
          <p:cNvSpPr txBox="1"/>
          <p:nvPr/>
        </p:nvSpPr>
        <p:spPr>
          <a:xfrm>
            <a:off x="458573" y="1527594"/>
            <a:ext cx="7952096" cy="224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solution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real-time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AI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monitoring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powered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by </a:t>
            </a:r>
            <a:r>
              <a:rPr lang="it-IT" sz="1500" b="1" i="1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 cloud intelligence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fosters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the power of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autonomous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driving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sensors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et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incidents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Enabled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by the clouds power of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services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can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provide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incident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information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anytime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anywhere</a:t>
            </a:r>
            <a:endParaRPr lang="it-IT" b="1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provide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real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-time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insight 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to drivers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navigation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systems, and public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about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events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occurring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382A73-54C9-0EE0-2985-44CA843CB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47"/>
          <a:stretch/>
        </p:blipFill>
        <p:spPr>
          <a:xfrm>
            <a:off x="1022885" y="3568153"/>
            <a:ext cx="1540556" cy="129334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1E007B-7458-CB25-86E0-695C1415C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86"/>
          <a:stretch/>
        </p:blipFill>
        <p:spPr>
          <a:xfrm>
            <a:off x="6245054" y="3568153"/>
            <a:ext cx="1394973" cy="12933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4A2F49-FAD8-4EAC-74FA-FBF498683E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047"/>
          <a:stretch/>
        </p:blipFill>
        <p:spPr>
          <a:xfrm>
            <a:off x="3633969" y="3568153"/>
            <a:ext cx="1540557" cy="12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7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tangolo 58">
            <a:extLst>
              <a:ext uri="{FF2B5EF4-FFF2-40B4-BE49-F238E27FC236}">
                <a16:creationId xmlns:a16="http://schemas.microsoft.com/office/drawing/2014/main" id="{76837D58-124D-A3F3-321B-29F71A33F3FC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D37B1FBF-F507-8EEA-CAD2-5C7F25163E45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Technical implementation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EBCEEF5-BB47-2D1A-A28B-D8B457FEEB7F}"/>
              </a:ext>
            </a:extLst>
          </p:cNvPr>
          <p:cNvSpPr txBox="1"/>
          <p:nvPr/>
        </p:nvSpPr>
        <p:spPr>
          <a:xfrm>
            <a:off x="861347" y="3608385"/>
            <a:ext cx="13623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Ego-Location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E2E2FA2-3C32-55A7-534F-ED5CCF886AA8}"/>
              </a:ext>
            </a:extLst>
          </p:cNvPr>
          <p:cNvSpPr txBox="1"/>
          <p:nvPr/>
        </p:nvSpPr>
        <p:spPr>
          <a:xfrm>
            <a:off x="861347" y="399733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Semantic </a:t>
            </a:r>
            <a:r>
              <a:rPr lang="it-IT" dirty="0" err="1">
                <a:latin typeface="+mn-lt"/>
              </a:rPr>
              <a:t>Segmentation</a:t>
            </a:r>
            <a:endParaRPr lang="it-IT" dirty="0">
              <a:latin typeface="+mn-lt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000D976-5CD3-F231-DA2C-58621F11893D}"/>
              </a:ext>
            </a:extLst>
          </p:cNvPr>
          <p:cNvSpPr txBox="1"/>
          <p:nvPr/>
        </p:nvSpPr>
        <p:spPr>
          <a:xfrm>
            <a:off x="4548074" y="3597541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64E103C-6F9B-2269-4FE4-D3F401F3DDCB}"/>
              </a:ext>
            </a:extLst>
          </p:cNvPr>
          <p:cNvSpPr txBox="1"/>
          <p:nvPr/>
        </p:nvSpPr>
        <p:spPr>
          <a:xfrm>
            <a:off x="2642198" y="360838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8D3049B-D332-C682-543B-0BA53DAC3608}"/>
              </a:ext>
            </a:extLst>
          </p:cNvPr>
          <p:cNvSpPr txBox="1"/>
          <p:nvPr/>
        </p:nvSpPr>
        <p:spPr>
          <a:xfrm>
            <a:off x="835618" y="1154366"/>
            <a:ext cx="20162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classification</a:t>
            </a:r>
            <a:endParaRPr lang="it-IT" dirty="0">
              <a:latin typeface="+mn-lt"/>
            </a:endParaRP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17659D-304F-6435-D4E1-C41F7B7D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4566" y="4615235"/>
            <a:ext cx="419714" cy="4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52817C2B-8638-EE07-42A1-0E1F9731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33" y="1169410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5E76F384-29DD-07CF-429D-52CCF79C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26" y="2307026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31D87857-9ABF-C029-F334-4C8D5D1E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17" y="1908652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450B71D8-0895-17E2-6A96-4019AE0A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67" y="1906408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Elemento grafico 59" descr="Server con riempimento a tinta unita">
            <a:extLst>
              <a:ext uri="{FF2B5EF4-FFF2-40B4-BE49-F238E27FC236}">
                <a16:creationId xmlns:a16="http://schemas.microsoft.com/office/drawing/2014/main" id="{C46FF6CC-936B-1D47-9303-9C040D938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pic>
        <p:nvPicPr>
          <p:cNvPr id="3084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940423E2-5D2C-E9C7-E741-BF2600F5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71" y="2356352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FC54589F-2705-619A-1C58-534AEDC1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82" y="2037411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88597F94-C2CE-E8B9-8467-468B83D0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43" y="2037230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FCA743B-F51B-6125-AD4D-C5B5342F6C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642" y="4314196"/>
            <a:ext cx="1041849" cy="1041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D79C0-C6F6-3737-540B-74369D5C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7000" y="4538518"/>
            <a:ext cx="419714" cy="4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E3B356DD-D698-FCE3-CC8A-DC3BEF09CB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Immagine 8" descr="Immagine che contiene testo, schermata, software, multimediale&#10;&#10;Descrizione generata automaticamente">
            <a:extLst>
              <a:ext uri="{FF2B5EF4-FFF2-40B4-BE49-F238E27FC236}">
                <a16:creationId xmlns:a16="http://schemas.microsoft.com/office/drawing/2014/main" id="{4D08FB2D-186B-68F9-0EF0-FA398B0A26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48"/>
          <a:stretch/>
        </p:blipFill>
        <p:spPr>
          <a:xfrm>
            <a:off x="6015803" y="3173965"/>
            <a:ext cx="798626" cy="16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0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Team and Structure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129F191-7692-F227-5D19-BC5A6B451785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5CBAE52-8516-C899-47C5-327D0C9DA63A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pic>
        <p:nvPicPr>
          <p:cNvPr id="36" name="Elemento grafico 35" descr="Server con riempimento a tinta unita">
            <a:extLst>
              <a:ext uri="{FF2B5EF4-FFF2-40B4-BE49-F238E27FC236}">
                <a16:creationId xmlns:a16="http://schemas.microsoft.com/office/drawing/2014/main" id="{C4B2D0D5-A45F-4FCA-192E-EEF100A5D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78AB4FF-1DEB-241A-7107-D88863CC129A}"/>
              </a:ext>
            </a:extLst>
          </p:cNvPr>
          <p:cNvSpPr/>
          <p:nvPr/>
        </p:nvSpPr>
        <p:spPr>
          <a:xfrm>
            <a:off x="6962228" y="1075929"/>
            <a:ext cx="888301" cy="3815757"/>
          </a:xfrm>
          <a:prstGeom prst="rect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1DD49-1B39-F825-FAE6-9F1B280D4E66}"/>
              </a:ext>
            </a:extLst>
          </p:cNvPr>
          <p:cNvSpPr txBox="1"/>
          <p:nvPr/>
        </p:nvSpPr>
        <p:spPr>
          <a:xfrm>
            <a:off x="6918812" y="763870"/>
            <a:ext cx="102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+mn-lt"/>
              </a:rPr>
              <a:t>Integration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B6D177-275F-74AD-0B36-9C2DF7087C65}"/>
              </a:ext>
            </a:extLst>
          </p:cNvPr>
          <p:cNvSpPr txBox="1"/>
          <p:nvPr/>
        </p:nvSpPr>
        <p:spPr>
          <a:xfrm>
            <a:off x="6987639" y="1154530"/>
            <a:ext cx="826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FF2E6E-34ED-B2DB-45C0-5029F427F23A}"/>
              </a:ext>
            </a:extLst>
          </p:cNvPr>
          <p:cNvSpPr txBox="1"/>
          <p:nvPr/>
        </p:nvSpPr>
        <p:spPr>
          <a:xfrm>
            <a:off x="745061" y="1150068"/>
            <a:ext cx="1563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Axel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Lichtner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D1533B-3D39-8155-7C26-7DA7AAE5A359}"/>
              </a:ext>
            </a:extLst>
          </p:cNvPr>
          <p:cNvSpPr txBox="1"/>
          <p:nvPr/>
        </p:nvSpPr>
        <p:spPr>
          <a:xfrm>
            <a:off x="794167" y="3699612"/>
            <a:ext cx="1845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Leonardo Ferrari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FE2A02-F77C-CDE4-EA86-BAF62A996B03}"/>
              </a:ext>
            </a:extLst>
          </p:cNvPr>
          <p:cNvSpPr txBox="1"/>
          <p:nvPr/>
        </p:nvSpPr>
        <p:spPr>
          <a:xfrm>
            <a:off x="2596304" y="3593868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Donghyun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Kim</a:t>
            </a:r>
            <a:endParaRPr lang="it-IT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E6AFBE-F6A8-2B78-EDCF-0CF9E065AEA3}"/>
              </a:ext>
            </a:extLst>
          </p:cNvPr>
          <p:cNvSpPr txBox="1"/>
          <p:nvPr/>
        </p:nvSpPr>
        <p:spPr>
          <a:xfrm>
            <a:off x="4445646" y="3312770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Donghyun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Kim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Immagine 13" descr="Immagine che contiene testo, schermata, software, multimediale&#10;&#10;Descrizione generata automaticamente">
            <a:extLst>
              <a:ext uri="{FF2B5EF4-FFF2-40B4-BE49-F238E27FC236}">
                <a16:creationId xmlns:a16="http://schemas.microsoft.com/office/drawing/2014/main" id="{704C0D47-335F-A98B-FCCA-D7CBD2BB05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948"/>
          <a:stretch/>
        </p:blipFill>
        <p:spPr>
          <a:xfrm>
            <a:off x="6015803" y="3173965"/>
            <a:ext cx="798626" cy="16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7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The Market &amp; The Competition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631036" y="894176"/>
            <a:ext cx="832284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Market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Potential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Growing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market for ADAS systems,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autonomous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driving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and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connected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new demand for hazard-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data services due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Increasing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mobility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projects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and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smart 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initiatives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Competitors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Waze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/ Google Maps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Depend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on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crowdsourced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reports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from users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Information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be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delayed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inconsistent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or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biased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Other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ADAS OEM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solutions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closed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proprietary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ecosystems</a:t>
            </a:r>
            <a:endParaRPr lang="it-IT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Data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not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shared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or with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Differentiation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compatibility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works with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any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ADAS-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equipped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Automated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sensor-based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no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manual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input,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faster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more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reliable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Open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protocols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interoperability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scalability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level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analytics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dashboards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valuable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insights for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planning &amp; fleet management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2F0E343-6169-05C7-1E4B-5F352A6AD0C9}"/>
              </a:ext>
            </a:extLst>
          </p:cNvPr>
          <p:cNvSpPr/>
          <p:nvPr/>
        </p:nvSpPr>
        <p:spPr>
          <a:xfrm>
            <a:off x="6236677" y="926123"/>
            <a:ext cx="2778369" cy="36341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Business Model * Plan &amp; Funds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631037" y="1148561"/>
            <a:ext cx="3753074" cy="312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Map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and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navigation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providers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pay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for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SaaS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have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service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available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their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system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dirty="0">
                <a:solidFill>
                  <a:srgbClr val="1D1C1D"/>
                </a:solidFill>
                <a:latin typeface="+mn-lt"/>
              </a:rPr>
              <a:t>Cities and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investors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pay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for data reports and dashboards of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incidents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in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their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cities or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related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to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their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business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r>
              <a:rPr lang="it-IT" dirty="0">
                <a:solidFill>
                  <a:srgbClr val="1D1C1D"/>
                </a:solidFill>
                <a:latin typeface="+mn-lt"/>
              </a:rPr>
              <a:t>OEM / Fleet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Operators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(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robo-taxi’s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)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pay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for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our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SaaS in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their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ADAS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vehicles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.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Also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driven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by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investor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interest</a:t>
            </a:r>
            <a:endParaRPr lang="it-IT" dirty="0">
              <a:solidFill>
                <a:srgbClr val="1D1C1D"/>
              </a:solidFill>
              <a:latin typeface="+mn-lt"/>
            </a:endParaRPr>
          </a:p>
        </p:txBody>
      </p:sp>
      <p:pic>
        <p:nvPicPr>
          <p:cNvPr id="7" name="Elemento grafico 6" descr="Impiegato con riempimento a tinta unita">
            <a:extLst>
              <a:ext uri="{FF2B5EF4-FFF2-40B4-BE49-F238E27FC236}">
                <a16:creationId xmlns:a16="http://schemas.microsoft.com/office/drawing/2014/main" id="{B1846806-B4B6-25D4-2D49-3F7607CB3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3645" y="2416075"/>
            <a:ext cx="539072" cy="539072"/>
          </a:xfrm>
          <a:prstGeom prst="rect">
            <a:avLst/>
          </a:prstGeom>
        </p:spPr>
      </p:pic>
      <p:pic>
        <p:nvPicPr>
          <p:cNvPr id="9" name="Elemento grafico 8" descr="Città con riempimento a tinta unita">
            <a:extLst>
              <a:ext uri="{FF2B5EF4-FFF2-40B4-BE49-F238E27FC236}">
                <a16:creationId xmlns:a16="http://schemas.microsoft.com/office/drawing/2014/main" id="{9C192A4C-BC41-1B3D-9D55-3C4722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4224" y="2419630"/>
            <a:ext cx="654643" cy="654643"/>
          </a:xfrm>
          <a:prstGeom prst="rect">
            <a:avLst/>
          </a:prstGeom>
        </p:spPr>
      </p:pic>
      <p:pic>
        <p:nvPicPr>
          <p:cNvPr id="16" name="Elemento grafico 15" descr="Mappa con segnaposto con riempimento a tinta unita">
            <a:extLst>
              <a:ext uri="{FF2B5EF4-FFF2-40B4-BE49-F238E27FC236}">
                <a16:creationId xmlns:a16="http://schemas.microsoft.com/office/drawing/2014/main" id="{9F51788A-DE7B-F9CA-9A1D-DCE6F8F58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8867" y="1122095"/>
            <a:ext cx="654643" cy="65464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F719E0B-342B-C426-7B53-AB40A10B4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3091" y="3531498"/>
            <a:ext cx="745887" cy="74588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11BEEF0-44A2-FE70-3616-585DE160066E}"/>
              </a:ext>
            </a:extLst>
          </p:cNvPr>
          <p:cNvSpPr txBox="1"/>
          <p:nvPr/>
        </p:nvSpPr>
        <p:spPr>
          <a:xfrm>
            <a:off x="7023091" y="1745416"/>
            <a:ext cx="1191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Map</a:t>
            </a:r>
            <a:r>
              <a:rPr lang="it-IT" sz="1200" dirty="0"/>
              <a:t> Providers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A2F6AB8-D0EE-D96F-A546-5357E332035A}"/>
              </a:ext>
            </a:extLst>
          </p:cNvPr>
          <p:cNvSpPr txBox="1"/>
          <p:nvPr/>
        </p:nvSpPr>
        <p:spPr>
          <a:xfrm>
            <a:off x="7579805" y="2969742"/>
            <a:ext cx="119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Investors</a:t>
            </a:r>
            <a:r>
              <a:rPr lang="it-IT" sz="1200" dirty="0"/>
              <a:t> /</a:t>
            </a:r>
            <a:br>
              <a:rPr lang="it-IT" sz="1200" dirty="0"/>
            </a:br>
            <a:r>
              <a:rPr lang="it-IT" sz="1200" dirty="0"/>
              <a:t>City Administration</a:t>
            </a:r>
          </a:p>
        </p:txBody>
      </p:sp>
      <p:pic>
        <p:nvPicPr>
          <p:cNvPr id="24" name="Elemento grafico 23" descr="Soldi volanti con riempimento a tinta unita">
            <a:extLst>
              <a:ext uri="{FF2B5EF4-FFF2-40B4-BE49-F238E27FC236}">
                <a16:creationId xmlns:a16="http://schemas.microsoft.com/office/drawing/2014/main" id="{9CD83662-D2C6-8300-784A-9BA7343B07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24204" y="2531801"/>
            <a:ext cx="539484" cy="53948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DE72B1E-59D7-8557-0227-6203E4D632F5}"/>
              </a:ext>
            </a:extLst>
          </p:cNvPr>
          <p:cNvSpPr txBox="1"/>
          <p:nvPr/>
        </p:nvSpPr>
        <p:spPr>
          <a:xfrm>
            <a:off x="6361077" y="3042951"/>
            <a:ext cx="1191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Cities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32CF69A-13F5-9D33-508C-1B8E29618CF0}"/>
              </a:ext>
            </a:extLst>
          </p:cNvPr>
          <p:cNvSpPr txBox="1"/>
          <p:nvPr/>
        </p:nvSpPr>
        <p:spPr>
          <a:xfrm>
            <a:off x="6665448" y="4064610"/>
            <a:ext cx="14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Auto Makers / Fleet </a:t>
            </a:r>
            <a:r>
              <a:rPr lang="it-IT" sz="1200" dirty="0" err="1"/>
              <a:t>Operators</a:t>
            </a:r>
            <a:endParaRPr lang="it-IT" sz="1200" dirty="0"/>
          </a:p>
        </p:txBody>
      </p:sp>
      <p:pic>
        <p:nvPicPr>
          <p:cNvPr id="28" name="Elemento grafico 27" descr="Persona che mangia contorno">
            <a:extLst>
              <a:ext uri="{FF2B5EF4-FFF2-40B4-BE49-F238E27FC236}">
                <a16:creationId xmlns:a16="http://schemas.microsoft.com/office/drawing/2014/main" id="{115FF2D4-92A5-70E1-6F81-21B4B289C4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30234" y="2429422"/>
            <a:ext cx="790591" cy="79059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8F9D59F-D6E3-AF94-6158-E49E142A00D7}"/>
              </a:ext>
            </a:extLst>
          </p:cNvPr>
          <p:cNvSpPr txBox="1"/>
          <p:nvPr/>
        </p:nvSpPr>
        <p:spPr>
          <a:xfrm>
            <a:off x="4215528" y="3144933"/>
            <a:ext cx="125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Tide Startup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99E7BF0-2634-1556-8C4C-BB592FCADD5B}"/>
              </a:ext>
            </a:extLst>
          </p:cNvPr>
          <p:cNvCxnSpPr>
            <a:cxnSpLocks/>
          </p:cNvCxnSpPr>
          <p:nvPr/>
        </p:nvCxnSpPr>
        <p:spPr>
          <a:xfrm flipH="1">
            <a:off x="5466948" y="3138452"/>
            <a:ext cx="658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Contact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Integration Engineer &amp; DevOps – Kenny Mead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Function Development Engineer – Axel </a:t>
            </a:r>
            <a:r>
              <a:rPr lang="en" sz="18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Lichtner</a:t>
            </a: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Frontend Developer – Erik Hu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Data Scientist – Leonardo Ferrari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Mobile App Developer – </a:t>
            </a:r>
            <a:r>
              <a:rPr lang="en" sz="18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Donghyun</a:t>
            </a: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Kim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20731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 slide</a:t>
            </a:r>
            <a:endParaRPr sz="5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your audience and encourage them to get in touch afterwards.</a:t>
            </a:r>
            <a:endParaRPr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436</Words>
  <Application>Microsoft Macintosh PowerPoint</Application>
  <PresentationFormat>Presentazione su schermo (16:9)</PresentationFormat>
  <Paragraphs>86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Helvetica Neue Light</vt:lpstr>
      <vt:lpstr>Roboto</vt:lpstr>
      <vt:lpstr>Arial</vt:lpstr>
      <vt:lpstr>Audiowide</vt:lpstr>
      <vt:lpstr>Simple Light</vt:lpstr>
      <vt:lpstr>Simple Light</vt:lpstr>
      <vt:lpstr>Presentazione standard di PowerPoint</vt:lpstr>
      <vt:lpstr>Initial problem</vt:lpstr>
      <vt:lpstr>Our solution</vt:lpstr>
      <vt:lpstr>Technical implementation</vt:lpstr>
      <vt:lpstr>Team and Structure</vt:lpstr>
      <vt:lpstr>The Market &amp; The Competition</vt:lpstr>
      <vt:lpstr>Business Model * Plan &amp; Funds</vt:lpstr>
      <vt:lpstr>Contact</vt:lpstr>
      <vt:lpstr>Presentazione standard di PowerPoint</vt:lpstr>
      <vt:lpstr>Technical implementation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Axel Lichtner</cp:lastModifiedBy>
  <cp:revision>8</cp:revision>
  <dcterms:modified xsi:type="dcterms:W3CDTF">2025-10-02T08:25:24Z</dcterms:modified>
</cp:coreProperties>
</file>